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16" r:id="rId2"/>
    <p:sldId id="313" r:id="rId3"/>
    <p:sldId id="317" r:id="rId4"/>
    <p:sldId id="310" r:id="rId5"/>
    <p:sldId id="312" r:id="rId6"/>
    <p:sldId id="302" r:id="rId7"/>
    <p:sldId id="303" r:id="rId8"/>
    <p:sldId id="318" r:id="rId9"/>
    <p:sldId id="307" r:id="rId10"/>
    <p:sldId id="319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87F00"/>
    <a:srgbClr val="5E752F"/>
    <a:srgbClr val="2BBFC0"/>
    <a:srgbClr val="FA7F0E"/>
    <a:srgbClr val="2477B4"/>
    <a:srgbClr val="075DF0"/>
    <a:srgbClr val="F2F8FF"/>
    <a:srgbClr val="79C901"/>
    <a:srgbClr val="9C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/>
    <p:restoredTop sz="92993" autoAdjust="0"/>
  </p:normalViewPr>
  <p:slideViewPr>
    <p:cSldViewPr snapToGrid="0" snapToObjects="1">
      <p:cViewPr varScale="1">
        <p:scale>
          <a:sx n="160" d="100"/>
          <a:sy n="160" d="100"/>
        </p:scale>
        <p:origin x="168" y="3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191F9-DA3C-D64A-B58E-DAE371D103A1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96FB7-BC2E-0245-AF48-A10D9A34C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8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96FB7-BC2E-0245-AF48-A10D9A34C8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7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96FB7-BC2E-0245-AF48-A10D9A34C8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2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96FB7-BC2E-0245-AF48-A10D9A34C8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08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Still need to compare seal </a:t>
            </a:r>
            <a:r>
              <a:rPr lang="en-US" dirty="0" err="1"/>
              <a:t>obs</a:t>
            </a:r>
            <a:r>
              <a:rPr lang="en-US" dirty="0"/>
              <a:t> – temperature at 200m.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96FB7-BC2E-0245-AF48-A10D9A34C8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52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96FB7-BC2E-0245-AF48-A10D9A34C8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7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96FB7-BC2E-0245-AF48-A10D9A34C8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9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96FB7-BC2E-0245-AF48-A10D9A34C8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35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96FB7-BC2E-0245-AF48-A10D9A34C8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4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96FB7-BC2E-0245-AF48-A10D9A34C8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30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4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3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0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5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63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1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3F079-6CDC-7145-A146-B27217AAD9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CDB02-C244-3C4A-9E58-319511DAD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hmidtko.jpeg">
            <a:extLst>
              <a:ext uri="{FF2B5EF4-FFF2-40B4-BE49-F238E27FC236}">
                <a16:creationId xmlns:a16="http://schemas.microsoft.com/office/drawing/2014/main" id="{6956696D-5995-794F-94AA-14B0DB55B9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53211" r="2137" b="1"/>
          <a:stretch/>
        </p:blipFill>
        <p:spPr>
          <a:xfrm>
            <a:off x="2543254" y="1592320"/>
            <a:ext cx="4486811" cy="3623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090B61-5B4B-FD4B-939B-CCE4E6F2B5CD}"/>
              </a:ext>
            </a:extLst>
          </p:cNvPr>
          <p:cNvSpPr txBox="1"/>
          <p:nvPr/>
        </p:nvSpPr>
        <p:spPr>
          <a:xfrm>
            <a:off x="6843692" y="468788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Schmidtko</a:t>
            </a:r>
            <a:r>
              <a:rPr lang="en-US" dirty="0"/>
              <a:t> et al. 2014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9EA25-9CB8-B542-9EC3-4A4E3817C534}"/>
              </a:ext>
            </a:extLst>
          </p:cNvPr>
          <p:cNvSpPr txBox="1"/>
          <p:nvPr/>
        </p:nvSpPr>
        <p:spPr>
          <a:xfrm>
            <a:off x="2468608" y="1157216"/>
            <a:ext cx="403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1975-2012 trend in bottom temperature: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8DA69-78D6-394E-9D29-BA37DF99AFAF}"/>
              </a:ext>
            </a:extLst>
          </p:cNvPr>
          <p:cNvSpPr txBox="1"/>
          <p:nvPr/>
        </p:nvSpPr>
        <p:spPr>
          <a:xfrm>
            <a:off x="525892" y="205220"/>
            <a:ext cx="820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controls the ocean temperature in West Antarctica? Will it continue warming?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69D19B-5CBA-034B-822A-C9B95A40AD67}"/>
              </a:ext>
            </a:extLst>
          </p:cNvPr>
          <p:cNvSpPr/>
          <p:nvPr/>
        </p:nvSpPr>
        <p:spPr>
          <a:xfrm>
            <a:off x="6843692" y="1526548"/>
            <a:ext cx="434932" cy="1925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2153-233B-BD46-B99D-EC06BD256C26}"/>
              </a:ext>
            </a:extLst>
          </p:cNvPr>
          <p:cNvSpPr txBox="1"/>
          <p:nvPr/>
        </p:nvSpPr>
        <p:spPr>
          <a:xfrm>
            <a:off x="1396595" y="722112"/>
            <a:ext cx="593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Adele Morrison (with Andy Hogg, Matt England, Paul Spence)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EA198-511E-B349-8A11-3AB78D371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70" y="4385602"/>
            <a:ext cx="1620482" cy="5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0D65-D180-8D4B-8939-6DC7B900E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0" y="1468301"/>
            <a:ext cx="8513340" cy="3675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BCBFF3-E716-CC43-8E7A-2717CE96AED5}"/>
              </a:ext>
            </a:extLst>
          </p:cNvPr>
          <p:cNvSpPr txBox="1"/>
          <p:nvPr/>
        </p:nvSpPr>
        <p:spPr>
          <a:xfrm>
            <a:off x="1523242" y="108763"/>
            <a:ext cx="78820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Weddell dense water formation impacts West Antarctic variability.</a:t>
            </a:r>
          </a:p>
          <a:p>
            <a:pPr marL="342900" indent="-342900">
              <a:buFont typeface="+mj-lt"/>
              <a:buAutoNum type="arabicPeriod"/>
            </a:pPr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Weddell dense water slows down, the West Antarctic Peninsula may cool.</a:t>
            </a:r>
          </a:p>
          <a:p>
            <a:pPr marL="228600" indent="-228600">
              <a:buFont typeface="+mj-lt"/>
              <a:buAutoNum type="arabicPeriod"/>
            </a:pPr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Dense water simulation impacts the temperature bias on the shelf downstream, as well as in the abyss.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FD1BE-9E4B-B84A-8FD3-8F092BB5E46A}"/>
              </a:ext>
            </a:extLst>
          </p:cNvPr>
          <p:cNvSpPr txBox="1"/>
          <p:nvPr/>
        </p:nvSpPr>
        <p:spPr>
          <a:xfrm>
            <a:off x="91440" y="128016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Conclusions: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E0524A-66DA-D841-BB7F-2575D1EA970A}"/>
              </a:ext>
            </a:extLst>
          </p:cNvPr>
          <p:cNvSpPr txBox="1"/>
          <p:nvPr/>
        </p:nvSpPr>
        <p:spPr>
          <a:xfrm>
            <a:off x="909662" y="1698547"/>
            <a:ext cx="132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Dense water increase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DDACB-C876-9A4E-A3A9-561D8C3FBF47}"/>
              </a:ext>
            </a:extLst>
          </p:cNvPr>
          <p:cNvSpPr txBox="1"/>
          <p:nvPr/>
        </p:nvSpPr>
        <p:spPr>
          <a:xfrm>
            <a:off x="4669922" y="1698546"/>
            <a:ext cx="132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Dense water decrease</a:t>
            </a:r>
          </a:p>
        </p:txBody>
      </p:sp>
    </p:spTree>
    <p:extLst>
      <p:ext uri="{BB962C8B-B14F-4D97-AF65-F5344CB8AC3E}">
        <p14:creationId xmlns:p14="http://schemas.microsoft.com/office/powerpoint/2010/main" val="105067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23D078-E260-8B42-B062-BB5ED4FFE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60"/>
          <a:stretch/>
        </p:blipFill>
        <p:spPr>
          <a:xfrm>
            <a:off x="48156" y="1105362"/>
            <a:ext cx="4442065" cy="3538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FEA0DF-3E8C-C945-A318-3F9596E5814E}"/>
              </a:ext>
            </a:extLst>
          </p:cNvPr>
          <p:cNvSpPr txBox="1"/>
          <p:nvPr/>
        </p:nvSpPr>
        <p:spPr>
          <a:xfrm>
            <a:off x="716406" y="795454"/>
            <a:ext cx="341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Seal profile temperature at 200 m: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36D3A-D8FE-0544-A2FE-74568BA14F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2"/>
          <a:stretch/>
        </p:blipFill>
        <p:spPr>
          <a:xfrm>
            <a:off x="4490222" y="1090058"/>
            <a:ext cx="4594303" cy="3599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616CE4-0777-C347-B554-944422BD32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2"/>
          <a:stretch/>
        </p:blipFill>
        <p:spPr>
          <a:xfrm>
            <a:off x="4500000" y="1080000"/>
            <a:ext cx="4594304" cy="35971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9B7E12-3CBB-F048-8513-9554709A284A}"/>
              </a:ext>
            </a:extLst>
          </p:cNvPr>
          <p:cNvSpPr txBox="1"/>
          <p:nvPr/>
        </p:nvSpPr>
        <p:spPr>
          <a:xfrm>
            <a:off x="4572000" y="518455"/>
            <a:ext cx="365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ACCESS-OM2-01</a:t>
            </a:r>
            <a:r>
              <a:rPr lang="en-US" dirty="0"/>
              <a:t>, interannual-forced simulation temperature at 200 m:</a:t>
            </a:r>
          </a:p>
        </p:txBody>
      </p:sp>
    </p:spTree>
    <p:extLst>
      <p:ext uri="{BB962C8B-B14F-4D97-AF65-F5344CB8AC3E}">
        <p14:creationId xmlns:p14="http://schemas.microsoft.com/office/powerpoint/2010/main" val="378852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D9C1553-4C8C-054D-8026-BB6238FAE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9" b="17755"/>
          <a:stretch/>
        </p:blipFill>
        <p:spPr>
          <a:xfrm>
            <a:off x="6822797" y="-986287"/>
            <a:ext cx="4413562" cy="4188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FCBB05-FB39-794A-BF66-04DF7EBA01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19" b="17755"/>
          <a:stretch/>
        </p:blipFill>
        <p:spPr>
          <a:xfrm>
            <a:off x="6822834" y="-987476"/>
            <a:ext cx="4413561" cy="4188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02A4A-193B-D048-9983-3355A7DFA8B6}"/>
              </a:ext>
            </a:extLst>
          </p:cNvPr>
          <p:cNvSpPr txBox="1"/>
          <p:nvPr/>
        </p:nvSpPr>
        <p:spPr>
          <a:xfrm>
            <a:off x="2221690" y="994846"/>
            <a:ext cx="320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ACCESS-OM2-01, IAF variability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79D784-DFE5-E540-B83B-8BEDABAEA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39" y="1597105"/>
            <a:ext cx="6842484" cy="3522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4C927-388A-AF48-83AB-AF4ABA935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769" y="1596486"/>
            <a:ext cx="7237447" cy="35226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64503B-2ACB-5A48-B474-CF346404C74C}"/>
              </a:ext>
            </a:extLst>
          </p:cNvPr>
          <p:cNvSpPr/>
          <p:nvPr/>
        </p:nvSpPr>
        <p:spPr>
          <a:xfrm>
            <a:off x="5804393" y="510836"/>
            <a:ext cx="1239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477B4"/>
                </a:solidFill>
              </a:rPr>
              <a:t>          200m</a:t>
            </a:r>
          </a:p>
          <a:p>
            <a:r>
              <a:rPr lang="en-US" sz="1600" dirty="0">
                <a:solidFill>
                  <a:srgbClr val="2477B4"/>
                </a:solidFill>
              </a:rPr>
              <a:t>temperature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C94045-80D6-8B48-B068-5FADADB9212E}"/>
              </a:ext>
            </a:extLst>
          </p:cNvPr>
          <p:cNvSpPr/>
          <p:nvPr/>
        </p:nvSpPr>
        <p:spPr>
          <a:xfrm>
            <a:off x="7474754" y="899915"/>
            <a:ext cx="1213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A7F0E"/>
                </a:solidFill>
              </a:rPr>
              <a:t>dense water</a:t>
            </a:r>
          </a:p>
          <a:p>
            <a:pPr algn="ctr"/>
            <a:r>
              <a:rPr lang="en-US" sz="1600" dirty="0">
                <a:solidFill>
                  <a:srgbClr val="FA7F0E"/>
                </a:solidFill>
              </a:rPr>
              <a:t>formation</a:t>
            </a:r>
          </a:p>
        </p:txBody>
      </p:sp>
    </p:spTree>
    <p:extLst>
      <p:ext uri="{BB962C8B-B14F-4D97-AF65-F5344CB8AC3E}">
        <p14:creationId xmlns:p14="http://schemas.microsoft.com/office/powerpoint/2010/main" val="358486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453054-2BFE-3946-A6D2-A99C4C1D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5" y="0"/>
            <a:ext cx="9045729" cy="7440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90F1B8-06AD-3A4A-967B-54134980615C}"/>
              </a:ext>
            </a:extLst>
          </p:cNvPr>
          <p:cNvSpPr txBox="1"/>
          <p:nvPr/>
        </p:nvSpPr>
        <p:spPr>
          <a:xfrm>
            <a:off x="1848464" y="103219"/>
            <a:ext cx="2930013" cy="58477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Moffat and Meredith 2018:</a:t>
            </a:r>
          </a:p>
          <a:p>
            <a:r>
              <a:rPr lang="en-US" sz="1600" dirty="0"/>
              <a:t>Observation summary schematic</a:t>
            </a:r>
          </a:p>
        </p:txBody>
      </p:sp>
    </p:spTree>
    <p:extLst>
      <p:ext uri="{BB962C8B-B14F-4D97-AF65-F5344CB8AC3E}">
        <p14:creationId xmlns:p14="http://schemas.microsoft.com/office/powerpoint/2010/main" val="85649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547083" y="4162143"/>
            <a:ext cx="439294" cy="6082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8D823-35B5-D44F-9DFF-251AA141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4" y="1094266"/>
            <a:ext cx="5947120" cy="3964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DD1F0-CF79-294F-9053-3BD12B6676D1}"/>
              </a:ext>
            </a:extLst>
          </p:cNvPr>
          <p:cNvSpPr txBox="1"/>
          <p:nvPr/>
        </p:nvSpPr>
        <p:spPr>
          <a:xfrm>
            <a:off x="190858" y="636574"/>
            <a:ext cx="570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ACCESS-OM2-01 Repeat Year Forced Simulation (RYF90-91)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6A897-0C2B-AB4F-9EB8-AB91CE7266D1}"/>
              </a:ext>
            </a:extLst>
          </p:cNvPr>
          <p:cNvSpPr txBox="1"/>
          <p:nvPr/>
        </p:nvSpPr>
        <p:spPr>
          <a:xfrm>
            <a:off x="6017314" y="466423"/>
            <a:ext cx="34300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250 year </a:t>
            </a:r>
            <a:r>
              <a:rPr lang="en-US" dirty="0" err="1">
                <a:solidFill>
                  <a:srgbClr val="0070C0"/>
                </a:solidFill>
              </a:rPr>
              <a:t>spinup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Two 12 year Weddell freshwater perturbations: 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A522E-8BEB-F743-AA75-61D2429CD47F}"/>
              </a:ext>
            </a:extLst>
          </p:cNvPr>
          <p:cNvSpPr txBox="1"/>
          <p:nvPr/>
        </p:nvSpPr>
        <p:spPr>
          <a:xfrm>
            <a:off x="6292782" y="1499722"/>
            <a:ext cx="2833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0.5 x runoff </a:t>
            </a:r>
          </a:p>
          <a:p>
            <a:pPr>
              <a:buSzPct val="80000"/>
            </a:pPr>
            <a:r>
              <a:rPr lang="en-US" dirty="0">
                <a:solidFill>
                  <a:srgbClr val="0070C0"/>
                </a:solidFill>
              </a:rPr>
              <a:t>      (‘Dense water increase’)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70C0"/>
              </a:solidFill>
            </a:endParaRP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2 x runoff </a:t>
            </a:r>
          </a:p>
          <a:p>
            <a:pPr>
              <a:buSzPct val="80000"/>
            </a:pPr>
            <a:r>
              <a:rPr lang="en-US" dirty="0">
                <a:solidFill>
                  <a:srgbClr val="0070C0"/>
                </a:solidFill>
              </a:rPr>
              <a:t>      (‘Dense water decrease’)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0488B-0F21-D947-AB7E-E45D6367CCF8}"/>
              </a:ext>
            </a:extLst>
          </p:cNvPr>
          <p:cNvSpPr txBox="1"/>
          <p:nvPr/>
        </p:nvSpPr>
        <p:spPr>
          <a:xfrm>
            <a:off x="1158285" y="3915891"/>
            <a:ext cx="1292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BFC0"/>
                </a:solidFill>
              </a:rPr>
              <a:t>runoff altered</a:t>
            </a:r>
          </a:p>
        </p:txBody>
      </p:sp>
    </p:spTree>
    <p:extLst>
      <p:ext uri="{BB962C8B-B14F-4D97-AF65-F5344CB8AC3E}">
        <p14:creationId xmlns:p14="http://schemas.microsoft.com/office/powerpoint/2010/main" val="320588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83C737B-D116-A842-9A17-FC916748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8" y="219600"/>
            <a:ext cx="7934400" cy="3380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B85B7-8918-C54F-B073-5AF53694A213}"/>
              </a:ext>
            </a:extLst>
          </p:cNvPr>
          <p:cNvSpPr txBox="1"/>
          <p:nvPr/>
        </p:nvSpPr>
        <p:spPr>
          <a:xfrm>
            <a:off x="2778376" y="6491"/>
            <a:ext cx="4044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Weddell passive tracer anomaly after 12 years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87E0A8-A539-EA4F-941F-1D4E31C0C14E}"/>
              </a:ext>
            </a:extLst>
          </p:cNvPr>
          <p:cNvCxnSpPr>
            <a:cxnSpLocks/>
          </p:cNvCxnSpPr>
          <p:nvPr/>
        </p:nvCxnSpPr>
        <p:spPr>
          <a:xfrm>
            <a:off x="2423481" y="1793258"/>
            <a:ext cx="40284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FF16AB-182D-6D47-A112-5A2DC5F8A020}"/>
              </a:ext>
            </a:extLst>
          </p:cNvPr>
          <p:cNvSpPr txBox="1"/>
          <p:nvPr/>
        </p:nvSpPr>
        <p:spPr>
          <a:xfrm>
            <a:off x="1096836" y="314267"/>
            <a:ext cx="132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Dense water increase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ECC8A6-D725-6E48-99C6-F624CDEDD069}"/>
              </a:ext>
            </a:extLst>
          </p:cNvPr>
          <p:cNvSpPr txBox="1"/>
          <p:nvPr/>
        </p:nvSpPr>
        <p:spPr>
          <a:xfrm>
            <a:off x="4670243" y="314268"/>
            <a:ext cx="132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Dense water decrease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BE77A54-3D7A-374E-B65A-986B8F31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888" y="2802593"/>
            <a:ext cx="4044033" cy="23344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6E62A9-13CE-8B4C-A064-B645F9CC57CB}"/>
              </a:ext>
            </a:extLst>
          </p:cNvPr>
          <p:cNvCxnSpPr>
            <a:cxnSpLocks/>
          </p:cNvCxnSpPr>
          <p:nvPr/>
        </p:nvCxnSpPr>
        <p:spPr>
          <a:xfrm>
            <a:off x="2826328" y="1793258"/>
            <a:ext cx="994558" cy="110400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6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D45D9-F2E0-1D49-BDAF-6C6F62B1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36" y="0"/>
            <a:ext cx="7772664" cy="3355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EEB7E6-8AD8-324F-AEAF-A3AD2574D821}"/>
              </a:ext>
            </a:extLst>
          </p:cNvPr>
          <p:cNvSpPr txBox="1"/>
          <p:nvPr/>
        </p:nvSpPr>
        <p:spPr>
          <a:xfrm>
            <a:off x="0" y="114047"/>
            <a:ext cx="1870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200m temperature anomaly in years 6-10: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31508-AE0D-3743-8F49-4C85AA15762C}"/>
              </a:ext>
            </a:extLst>
          </p:cNvPr>
          <p:cNvSpPr txBox="1"/>
          <p:nvPr/>
        </p:nvSpPr>
        <p:spPr>
          <a:xfrm>
            <a:off x="1984072" y="183923"/>
            <a:ext cx="132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Dense water increase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79278-7668-6C45-9CE8-B6549533E6E3}"/>
              </a:ext>
            </a:extLst>
          </p:cNvPr>
          <p:cNvSpPr txBox="1"/>
          <p:nvPr/>
        </p:nvSpPr>
        <p:spPr>
          <a:xfrm>
            <a:off x="5421284" y="183922"/>
            <a:ext cx="132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Dense water decrease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F95AFB-CC10-8342-AE1C-F64F6353D37B}"/>
              </a:ext>
            </a:extLst>
          </p:cNvPr>
          <p:cNvSpPr txBox="1"/>
          <p:nvPr/>
        </p:nvSpPr>
        <p:spPr>
          <a:xfrm>
            <a:off x="2056900" y="3813895"/>
            <a:ext cx="21690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200m temperature anomaly averaged over West Antarctic Peninsula: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3DD936-59A5-1A4A-B972-5513A557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124" y="2992776"/>
            <a:ext cx="3757440" cy="215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5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E9D56-282D-4A45-8102-FBB65DC0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850"/>
            <a:ext cx="5307853" cy="3422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7B9A5-0160-2941-AC65-1B8988A6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72" y="1"/>
            <a:ext cx="4189227" cy="2210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AF9A4-1720-A642-B57A-E8B3C7FC22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00"/>
          <a:stretch/>
        </p:blipFill>
        <p:spPr>
          <a:xfrm>
            <a:off x="6329915" y="2782526"/>
            <a:ext cx="2714847" cy="232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DC599-DEBB-E545-807C-7D58A8FE1A4C}"/>
              </a:ext>
            </a:extLst>
          </p:cNvPr>
          <p:cNvSpPr txBox="1"/>
          <p:nvPr/>
        </p:nvSpPr>
        <p:spPr>
          <a:xfrm>
            <a:off x="6381132" y="2841488"/>
            <a:ext cx="15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RYF: Dense water decrease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FB8BE-6903-7348-8CC4-F3195C440D01}"/>
              </a:ext>
            </a:extLst>
          </p:cNvPr>
          <p:cNvSpPr txBox="1"/>
          <p:nvPr/>
        </p:nvSpPr>
        <p:spPr>
          <a:xfrm>
            <a:off x="639551" y="2041347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IAF: 1966-1974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FC664-C2F9-6348-A92F-C06A40E4302E}"/>
              </a:ext>
            </a:extLst>
          </p:cNvPr>
          <p:cNvSpPr/>
          <p:nvPr/>
        </p:nvSpPr>
        <p:spPr>
          <a:xfrm>
            <a:off x="6032205" y="134679"/>
            <a:ext cx="460744" cy="1786270"/>
          </a:xfrm>
          <a:prstGeom prst="rect">
            <a:avLst/>
          </a:prstGeom>
          <a:solidFill>
            <a:schemeClr val="accent1">
              <a:lumMod val="20000"/>
              <a:lumOff val="80000"/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57C5F9-660B-004A-AEFA-D93D5DC0E3DE}"/>
              </a:ext>
            </a:extLst>
          </p:cNvPr>
          <p:cNvCxnSpPr>
            <a:cxnSpLocks/>
          </p:cNvCxnSpPr>
          <p:nvPr/>
        </p:nvCxnSpPr>
        <p:spPr>
          <a:xfrm flipH="1">
            <a:off x="5032744" y="1644502"/>
            <a:ext cx="1056169" cy="56612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45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EFB67F34-9802-9D4E-9593-990047BB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" y="550258"/>
            <a:ext cx="4748436" cy="35655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C36969-CE3C-B742-8E79-D7F673344C0E}"/>
              </a:ext>
            </a:extLst>
          </p:cNvPr>
          <p:cNvCxnSpPr>
            <a:cxnSpLocks/>
          </p:cNvCxnSpPr>
          <p:nvPr/>
        </p:nvCxnSpPr>
        <p:spPr>
          <a:xfrm>
            <a:off x="3286394" y="1922278"/>
            <a:ext cx="0" cy="377478"/>
          </a:xfrm>
          <a:prstGeom prst="straightConnector1">
            <a:avLst/>
          </a:prstGeom>
          <a:ln w="25400">
            <a:solidFill>
              <a:srgbClr val="FF0000"/>
            </a:solidFill>
            <a:headEnd w="lg" len="me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A0DF49-8908-5144-BC6A-2281F8331FD7}"/>
              </a:ext>
            </a:extLst>
          </p:cNvPr>
          <p:cNvCxnSpPr>
            <a:cxnSpLocks/>
          </p:cNvCxnSpPr>
          <p:nvPr/>
        </p:nvCxnSpPr>
        <p:spPr>
          <a:xfrm>
            <a:off x="3663087" y="1299411"/>
            <a:ext cx="0" cy="231848"/>
          </a:xfrm>
          <a:prstGeom prst="straightConnector1">
            <a:avLst/>
          </a:prstGeom>
          <a:ln w="25400">
            <a:solidFill>
              <a:srgbClr val="FF0000"/>
            </a:solidFill>
            <a:headEnd w="lg" len="me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F62253-1A99-2C42-81D8-7832372BD27A}"/>
              </a:ext>
            </a:extLst>
          </p:cNvPr>
          <p:cNvSpPr txBox="1"/>
          <p:nvPr/>
        </p:nvSpPr>
        <p:spPr>
          <a:xfrm>
            <a:off x="724347" y="28566"/>
            <a:ext cx="288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Temperature transect on West Antarctic Peninsula, years 6-10: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B6B1CAC-FCAE-DE4E-A2E7-50A770715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773" y="1958273"/>
            <a:ext cx="4385595" cy="31852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FBF88B-67E2-0A4E-8C76-511BCD386ADF}"/>
              </a:ext>
            </a:extLst>
          </p:cNvPr>
          <p:cNvSpPr txBox="1"/>
          <p:nvPr/>
        </p:nvSpPr>
        <p:spPr>
          <a:xfrm>
            <a:off x="5525178" y="1439374"/>
            <a:ext cx="318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Antarctic Peninsula Coastal Current, at 67.3°S (12 month mean):</a:t>
            </a:r>
          </a:p>
        </p:txBody>
      </p:sp>
    </p:spTree>
    <p:extLst>
      <p:ext uri="{BB962C8B-B14F-4D97-AF65-F5344CB8AC3E}">
        <p14:creationId xmlns:p14="http://schemas.microsoft.com/office/powerpoint/2010/main" val="171872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88907</TotalTime>
  <Words>248</Words>
  <Application>Microsoft Macintosh PowerPoint</Application>
  <PresentationFormat>On-screen Show (16:9)</PresentationFormat>
  <Paragraphs>54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Adele</dc:creator>
  <cp:lastModifiedBy>Adele Morrison</cp:lastModifiedBy>
  <cp:revision>741</cp:revision>
  <dcterms:created xsi:type="dcterms:W3CDTF">2017-05-30T23:05:17Z</dcterms:created>
  <dcterms:modified xsi:type="dcterms:W3CDTF">2021-06-09T00:48:34Z</dcterms:modified>
</cp:coreProperties>
</file>